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3DF2C9F6-C128-4C56-A51E-40A53830295E}">
  <a:tblStyle styleId="{3DF2C9F6-C128-4C56-A51E-40A53830295E}" styleName="Table_0"/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9" Type="http://schemas.openxmlformats.org/officeDocument/2006/relationships/slide" Target="slides/slide4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51" Type="http://schemas.openxmlformats.org/officeDocument/2006/relationships/slide" Target="slides/slide45.xml"/><Relationship Id="rId50" Type="http://schemas.openxmlformats.org/officeDocument/2006/relationships/slide" Target="slides/slide44.xml"/><Relationship Id="rId53" Type="http://schemas.openxmlformats.org/officeDocument/2006/relationships/slide" Target="slides/slide47.xml"/><Relationship Id="rId52" Type="http://schemas.openxmlformats.org/officeDocument/2006/relationships/slide" Target="slides/slide46.xml"/><Relationship Id="rId11" Type="http://schemas.openxmlformats.org/officeDocument/2006/relationships/slide" Target="slides/slide5.xml"/><Relationship Id="rId55" Type="http://schemas.openxmlformats.org/officeDocument/2006/relationships/slide" Target="slides/slide49.xml"/><Relationship Id="rId10" Type="http://schemas.openxmlformats.org/officeDocument/2006/relationships/slide" Target="slides/slide4.xml"/><Relationship Id="rId54" Type="http://schemas.openxmlformats.org/officeDocument/2006/relationships/slide" Target="slides/slide48.xml"/><Relationship Id="rId13" Type="http://schemas.openxmlformats.org/officeDocument/2006/relationships/slide" Target="slides/slide7.xml"/><Relationship Id="rId57" Type="http://schemas.openxmlformats.org/officeDocument/2006/relationships/slide" Target="slides/slide51.xml"/><Relationship Id="rId12" Type="http://schemas.openxmlformats.org/officeDocument/2006/relationships/slide" Target="slides/slide6.xml"/><Relationship Id="rId56" Type="http://schemas.openxmlformats.org/officeDocument/2006/relationships/slide" Target="slides/slide5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58" Type="http://schemas.openxmlformats.org/officeDocument/2006/relationships/slide" Target="slides/slide5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Created by Educational Technology Network. www.edtechnetwork.com 2009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00" name="Shape 10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" name="Shape 24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" name="Shape 26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" name="Shape 27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8" name="Shape 27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92" name="Shape 2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3" name="Shape 29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1" name="Shape 30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07" name="Shape 3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8" name="Shape 30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6" name="Shape 31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" name="Shape 32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30" name="Shape 3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" name="Shape 33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" name="Shape 33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45" name="Shape 3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6" name="Shape 34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52" name="Shape 3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3" name="Shape 35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60" name="Shape 3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1" name="Shape 36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67" name="Shape 3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8" name="Shape 36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75" name="Shape 3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6" name="Shape 37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82" name="Shape 3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" name="Shape 38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90" name="Shape 3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1" name="Shape 39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97" name="Shape 3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8" name="Shape 39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05" name="Shape 4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" name="Shape 40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12" name="Shape 4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" name="Shape 41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20" name="Shape 4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1" name="Shape 42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27" name="Shape 4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8" name="Shape 42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35" name="Shape 4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6" name="Shape 43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42" name="Shape 4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3" name="Shape 44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50" name="Shape 4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1" name="Shape 45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57" name="Shape 4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8" name="Shape 45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65" name="Shape 4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6" name="Shape 46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72" name="Shape 4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3" name="Shape 47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80" name="Shape 4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1" name="Shape 48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1pPr>
            <a:lvl2pPr indent="0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2pPr>
            <a:lvl3pPr indent="0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3pPr>
            <a:lvl4pPr indent="0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4pPr>
            <a:lvl5pPr indent="0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/>
            </a:lvl1pPr>
            <a:lvl2pPr indent="-107950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/>
            </a:lvl2pPr>
            <a:lvl3pPr indent="-76200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/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/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F56FB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/>
            </a:lvl1pPr>
            <a:lvl2pPr indent="-107950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/>
            </a:lvl2pPr>
            <a:lvl3pPr indent="-76200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/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2F56FB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/>
            </a:lvl1pPr>
            <a:lvl2pPr indent="-107950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/>
            </a:lvl2pPr>
            <a:lvl3pPr indent="-76200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Char char="»"/>
              <a:defRPr/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image" Target="../media/image0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hyperlink" Target="slide35.xml" TargetMode="External"/><Relationship Id="rId10" Type="http://schemas.openxmlformats.org/officeDocument/2006/relationships/hyperlink" Target="slide25.xml" TargetMode="External"/><Relationship Id="rId13" Type="http://schemas.openxmlformats.org/officeDocument/2006/relationships/hyperlink" Target="slide7.xml" TargetMode="External"/><Relationship Id="rId12" Type="http://schemas.openxmlformats.org/officeDocument/2006/relationships/hyperlink" Target="slide45.xm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slide3.xml" TargetMode="External"/><Relationship Id="rId4" Type="http://schemas.openxmlformats.org/officeDocument/2006/relationships/hyperlink" Target="slide13.xml" TargetMode="External"/><Relationship Id="rId9" Type="http://schemas.openxmlformats.org/officeDocument/2006/relationships/hyperlink" Target="slide15.xml" TargetMode="External"/><Relationship Id="rId15" Type="http://schemas.openxmlformats.org/officeDocument/2006/relationships/hyperlink" Target="slide27.xml" TargetMode="External"/><Relationship Id="rId14" Type="http://schemas.openxmlformats.org/officeDocument/2006/relationships/hyperlink" Target="slide17.xml" TargetMode="External"/><Relationship Id="rId17" Type="http://schemas.openxmlformats.org/officeDocument/2006/relationships/hyperlink" Target="slide47.xml" TargetMode="External"/><Relationship Id="rId16" Type="http://schemas.openxmlformats.org/officeDocument/2006/relationships/hyperlink" Target="slide37.xml" TargetMode="External"/><Relationship Id="rId5" Type="http://schemas.openxmlformats.org/officeDocument/2006/relationships/hyperlink" Target="slide23.xml" TargetMode="External"/><Relationship Id="rId6" Type="http://schemas.openxmlformats.org/officeDocument/2006/relationships/hyperlink" Target="slide33.xml" TargetMode="External"/><Relationship Id="rId7" Type="http://schemas.openxmlformats.org/officeDocument/2006/relationships/hyperlink" Target="slide43.xml" TargetMode="External"/><Relationship Id="rId8" Type="http://schemas.openxmlformats.org/officeDocument/2006/relationships/hyperlink" Target="slide5.xml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0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0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0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0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0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0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0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01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01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01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01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01.pn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01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01.png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01.png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01.png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71450"/>
            <a:ext cx="9280524" cy="3867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6962" y="3889375"/>
            <a:ext cx="7083425" cy="1481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1 – 40 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Shape 1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1 - 50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1 – 50 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2 - 10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530350" y="17025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400">
                <a:solidFill>
                  <a:srgbClr val="FFFFFF"/>
                </a:solidFill>
              </a:rPr>
              <a:t>This stage of development is marked by an inner value system and a strong sense of moral and social justice.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2 – 10 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is the Formal Operational Stage?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(Stage 4)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2 - 20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</a:rPr>
              <a:t>Children are engaged in pretend play.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2 – 20 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is the Preoperational Stage?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						(Stage 2)</a:t>
            </a: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2 - 30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4400">
                <a:solidFill>
                  <a:srgbClr val="FFFFFF"/>
                </a:solidFill>
              </a:rPr>
              <a:t> </a:t>
            </a:r>
            <a:r>
              <a:rPr lang="en-US" sz="4400">
                <a:solidFill>
                  <a:srgbClr val="FFFFFF"/>
                </a:solidFill>
              </a:rPr>
              <a:t>In this stage students understand that if water is poured between two different shaped glasses, the amount of water does not change.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2 – 30 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526425" y="16127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</a:rPr>
              <a:t>What is the Concrete Operational Stage?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</a:rPr>
              <a:t>						(Stage 3)</a:t>
            </a:r>
          </a:p>
        </p:txBody>
      </p:sp>
      <p:pic>
        <p:nvPicPr>
          <p:cNvPr id="222" name="Shape 2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2 - 40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Children in this stage learn that objects exist even though they are not physically present.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Shape 102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{3DF2C9F6-C128-4C56-A51E-40A53830295E}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143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Theory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Real world </a:t>
                      </a:r>
                      <a:r>
                        <a:rPr b="0" baseline="0" i="0" lang="en-US" sz="28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Application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Age Range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Thought Processing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Piaget Facts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143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sng" cap="none" strike="noStrike">
                          <a:solidFill>
                            <a:schemeClr val="hlink"/>
                          </a:solidFill>
                          <a:hlinkClick r:id="rId3"/>
                        </a:rPr>
                        <a:t>10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sng" cap="none" strike="noStrike">
                          <a:solidFill>
                            <a:schemeClr val="hlink"/>
                          </a:solidFill>
                          <a:hlinkClick r:id="rId4"/>
                        </a:rPr>
                        <a:t>10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sng" cap="none" strike="noStrike">
                          <a:solidFill>
                            <a:schemeClr val="hlink"/>
                          </a:solidFill>
                          <a:hlinkClick r:id="rId5"/>
                        </a:rPr>
                        <a:t>10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sng" cap="none" strike="noStrike">
                          <a:solidFill>
                            <a:schemeClr val="hlink"/>
                          </a:solidFill>
                          <a:hlinkClick r:id="rId6"/>
                        </a:rPr>
                        <a:t>10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sng" cap="none" strike="noStrike">
                          <a:solidFill>
                            <a:schemeClr val="hlink"/>
                          </a:solidFill>
                          <a:hlinkClick r:id="rId7"/>
                        </a:rPr>
                        <a:t>10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143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sng" cap="none" strike="noStrike">
                          <a:solidFill>
                            <a:schemeClr val="hlink"/>
                          </a:solidFill>
                          <a:hlinkClick r:id="rId8"/>
                        </a:rPr>
                        <a:t>20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sng" cap="none" strike="noStrike">
                          <a:solidFill>
                            <a:schemeClr val="hlink"/>
                          </a:solidFill>
                          <a:hlinkClick r:id="rId9"/>
                        </a:rPr>
                        <a:t>20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sng" cap="none" strike="noStrike">
                          <a:solidFill>
                            <a:schemeClr val="hlink"/>
                          </a:solidFill>
                          <a:hlinkClick r:id="rId10"/>
                        </a:rPr>
                        <a:t>20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sng" cap="none" strike="noStrike">
                          <a:solidFill>
                            <a:schemeClr val="hlink"/>
                          </a:solidFill>
                          <a:hlinkClick r:id="rId11"/>
                        </a:rPr>
                        <a:t>20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sng" cap="none" strike="noStrike">
                          <a:solidFill>
                            <a:schemeClr val="hlink"/>
                          </a:solidFill>
                          <a:hlinkClick r:id="rId12"/>
                        </a:rPr>
                        <a:t>20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143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sng" cap="none" strike="noStrike">
                          <a:solidFill>
                            <a:schemeClr val="hlink"/>
                          </a:solidFill>
                          <a:hlinkClick r:id="rId13"/>
                        </a:rPr>
                        <a:t>30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sng" cap="none" strike="noStrike">
                          <a:solidFill>
                            <a:schemeClr val="hlink"/>
                          </a:solidFill>
                          <a:hlinkClick r:id="rId14"/>
                        </a:rPr>
                        <a:t>30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sng" cap="none" strike="noStrike">
                          <a:solidFill>
                            <a:schemeClr val="hlink"/>
                          </a:solidFill>
                          <a:hlinkClick r:id="rId15"/>
                        </a:rPr>
                        <a:t>30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sng" cap="none" strike="noStrike">
                          <a:solidFill>
                            <a:schemeClr val="hlink"/>
                          </a:solidFill>
                          <a:hlinkClick r:id="rId16"/>
                        </a:rPr>
                        <a:t>30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-US" sz="2800" u="sng" cap="none" strike="noStrike">
                          <a:solidFill>
                            <a:schemeClr val="hlink"/>
                          </a:solidFill>
                          <a:hlinkClick r:id="rId17"/>
                        </a:rPr>
                        <a:t>30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143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</a:t>
                      </a:r>
                      <a:r>
                        <a:rPr lang="en-US" sz="3000" u="sng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</a:t>
                      </a:r>
                      <a:r>
                        <a:rPr lang="en-US" sz="3000" u="sng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</a:t>
                      </a:r>
                      <a:r>
                        <a:rPr lang="en-US" sz="3000" u="sng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</a:t>
                      </a:r>
                      <a:r>
                        <a:rPr lang="en-US" sz="3000" u="sng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3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</a:t>
                      </a:r>
                      <a:r>
                        <a:rPr lang="en-US" sz="3000" u="sng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143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aseline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aseline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aseline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aseline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aseline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2 – 40 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is the Sensorimotor Stage?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						(Stage 1)</a:t>
            </a:r>
          </a:p>
        </p:txBody>
      </p:sp>
      <p:pic>
        <p:nvPicPr>
          <p:cNvPr id="237" name="Shape 2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2 - 50</a:t>
            </a:r>
          </a:p>
        </p:txBody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2 – 50 </a:t>
            </a:r>
          </a:p>
        </p:txBody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4400">
              <a:solidFill>
                <a:srgbClr val="FFFFFF"/>
              </a:solidFill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2" name="Shape 2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3 - 10</a:t>
            </a:r>
          </a:p>
        </p:txBody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rgbClr val="FFFFFF"/>
                </a:solidFill>
              </a:rPr>
              <a:t>Children in this stage of development are typically aged 0-2.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3 – 10 </a:t>
            </a:r>
          </a:p>
        </p:txBody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is the Sensorimotor Stage?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                  (stage 1)</a:t>
            </a:r>
          </a:p>
        </p:txBody>
      </p:sp>
      <p:pic>
        <p:nvPicPr>
          <p:cNvPr id="267" name="Shape 2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3 - 20</a:t>
            </a:r>
          </a:p>
        </p:txBody>
      </p:sp>
      <p:sp>
        <p:nvSpPr>
          <p:cNvPr id="274" name="Shape 274"/>
          <p:cNvSpPr txBox="1"/>
          <p:nvPr>
            <p:ph idx="1" type="body"/>
          </p:nvPr>
        </p:nvSpPr>
        <p:spPr>
          <a:xfrm>
            <a:off x="223250" y="16733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t/>
            </a:r>
            <a:endParaRPr sz="4400">
              <a:solidFill>
                <a:srgbClr val="FFFFFF"/>
              </a:solidFill>
            </a:endParaRP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sz="4400">
              <a:solidFill>
                <a:srgbClr val="FFFFFF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en-US" sz="4400">
                <a:solidFill>
                  <a:srgbClr val="FFFFFF"/>
                </a:solidFill>
              </a:rPr>
              <a:t>Age 11-16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3 – 20 </a:t>
            </a:r>
          </a:p>
        </p:txBody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is the Formal Operational Stage?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(Stage 4)</a:t>
            </a:r>
          </a:p>
        </p:txBody>
      </p:sp>
      <p:pic>
        <p:nvPicPr>
          <p:cNvPr id="282" name="Shape 2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3 - 30</a:t>
            </a:r>
          </a:p>
        </p:txBody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</a:rPr>
              <a:t>This stage takes place between the ages of 7 and 11.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3 – 30 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 algn="ct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>
                <a:solidFill>
                  <a:srgbClr val="FFFFFF"/>
                </a:solidFill>
              </a:rPr>
              <a:t>What is the Concrete Operational Stage?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>
                <a:solidFill>
                  <a:srgbClr val="FFFFFF"/>
                </a:solidFill>
              </a:rPr>
              <a:t>						(Stage 3)</a:t>
            </a:r>
          </a:p>
        </p:txBody>
      </p:sp>
      <p:pic>
        <p:nvPicPr>
          <p:cNvPr id="297" name="Shape 2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3 - 40</a:t>
            </a:r>
          </a:p>
        </p:txBody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363625" y="16135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457200" lvl="0" marL="2286000" marR="0" rtl="0" algn="l">
              <a:spcBef>
                <a:spcPts val="0"/>
              </a:spcBef>
              <a:buNone/>
            </a:pPr>
            <a:r>
              <a:t/>
            </a:r>
            <a:endParaRPr sz="4400">
              <a:solidFill>
                <a:srgbClr val="FFFFFF"/>
              </a:solidFill>
            </a:endParaRPr>
          </a:p>
          <a:p>
            <a:pPr indent="457200" lvl="0" marL="2286000" marR="0" rtl="0" algn="l">
              <a:spcBef>
                <a:spcPts val="0"/>
              </a:spcBef>
              <a:buNone/>
            </a:pPr>
            <a:r>
              <a:t/>
            </a:r>
            <a:endParaRPr sz="4400">
              <a:solidFill>
                <a:srgbClr val="FFFFFF"/>
              </a:solidFill>
            </a:endParaRPr>
          </a:p>
          <a:p>
            <a:pPr indent="457200" lvl="0" marL="2743200" rtl="0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</a:rPr>
              <a:t>Age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4400">
                <a:solidFill>
                  <a:srgbClr val="FFFFFF"/>
                </a:solidFill>
              </a:rPr>
              <a:t>2-7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1 - 10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6764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</a:rPr>
              <a:t>In this stage children believe that inanimate objects (like toys) have human feelings and interiors.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3 – 40 </a:t>
            </a:r>
          </a:p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is the Preoperational Stage?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						(Stage 2)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2" name="Shape 3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3 - 50</a:t>
            </a:r>
          </a:p>
        </p:txBody>
      </p:sp>
      <p:sp>
        <p:nvSpPr>
          <p:cNvPr id="319" name="Shape 31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3 – 50 </a:t>
            </a:r>
          </a:p>
        </p:txBody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7" name="Shape 3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4 - 10</a:t>
            </a:r>
          </a:p>
        </p:txBody>
      </p:sp>
      <p:sp>
        <p:nvSpPr>
          <p:cNvPr id="334" name="Shape 33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This stage defines the period when children think by means sense and motor actions.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4 – 10 </a:t>
            </a:r>
          </a:p>
        </p:txBody>
      </p:sp>
      <p:sp>
        <p:nvSpPr>
          <p:cNvPr id="341" name="Shape 341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is the Sensorimotor Stage?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						(Stage 1)</a:t>
            </a:r>
          </a:p>
        </p:txBody>
      </p:sp>
      <p:pic>
        <p:nvPicPr>
          <p:cNvPr id="342" name="Shape 3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4 - 20</a:t>
            </a:r>
          </a:p>
        </p:txBody>
      </p:sp>
      <p:sp>
        <p:nvSpPr>
          <p:cNvPr id="349" name="Shape 349"/>
          <p:cNvSpPr txBox="1"/>
          <p:nvPr>
            <p:ph idx="1" type="body"/>
          </p:nvPr>
        </p:nvSpPr>
        <p:spPr>
          <a:xfrm>
            <a:off x="457200" y="15601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</a:rPr>
              <a:t>In this stage of development, children can focus only on one aspect of situation at one time. Their thoughts and communication are egocentric.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4 – 20 </a:t>
            </a:r>
          </a:p>
        </p:txBody>
      </p:sp>
      <p:sp>
        <p:nvSpPr>
          <p:cNvPr id="356" name="Shape 356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is the Preoperational Stage?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						(Stage 2)</a:t>
            </a:r>
          </a:p>
        </p:txBody>
      </p:sp>
      <p:pic>
        <p:nvPicPr>
          <p:cNvPr id="357" name="Shape 3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4 - 30</a:t>
            </a:r>
          </a:p>
        </p:txBody>
      </p:sp>
      <p:sp>
        <p:nvSpPr>
          <p:cNvPr id="364" name="Shape 36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</a:rPr>
              <a:t>In this stage students are able to think concretely about objects and processes.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4 – 30 </a:t>
            </a:r>
          </a:p>
        </p:txBody>
      </p:sp>
      <p:sp>
        <p:nvSpPr>
          <p:cNvPr id="371" name="Shape 371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 algn="ct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>
                <a:solidFill>
                  <a:srgbClr val="FFFFFF"/>
                </a:solidFill>
              </a:rPr>
              <a:t>What is the Concrete Operational Stage?</a:t>
            </a:r>
          </a:p>
          <a:p>
            <a:pPr indent="0" lvl="0" mar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>
                <a:solidFill>
                  <a:srgbClr val="FFFFFF"/>
                </a:solidFill>
              </a:rPr>
              <a:t>						(Stage 3)</a:t>
            </a:r>
          </a:p>
        </p:txBody>
      </p:sp>
      <p:pic>
        <p:nvPicPr>
          <p:cNvPr id="372" name="Shape 3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4 - 40</a:t>
            </a:r>
          </a:p>
        </p:txBody>
      </p:sp>
      <p:sp>
        <p:nvSpPr>
          <p:cNvPr id="379" name="Shape 37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</a:rPr>
              <a:t>In this stage of development, people gain the ability to use deductive reasoning. Thought is more flexible, rational, and systematic.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1 – 10 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is the Preoperational Stage?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						(Stage 2)</a:t>
            </a:r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4 – 40 </a:t>
            </a:r>
          </a:p>
        </p:txBody>
      </p:sp>
      <p:sp>
        <p:nvSpPr>
          <p:cNvPr id="386" name="Shape 386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is the Formal Operational Stage?</a:t>
            </a:r>
          </a:p>
          <a:p>
            <a:pPr indent="0" lvl="0" marL="274320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(Stage 4)</a:t>
            </a:r>
          </a:p>
        </p:txBody>
      </p:sp>
      <p:pic>
        <p:nvPicPr>
          <p:cNvPr id="387" name="Shape 3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4 - 50</a:t>
            </a:r>
          </a:p>
        </p:txBody>
      </p:sp>
      <p:sp>
        <p:nvSpPr>
          <p:cNvPr id="394" name="Shape 39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4 – 50 </a:t>
            </a:r>
          </a:p>
        </p:txBody>
      </p:sp>
      <p:sp>
        <p:nvSpPr>
          <p:cNvPr id="401" name="Shape 401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2" name="Shape 40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5 - 10</a:t>
            </a:r>
          </a:p>
        </p:txBody>
      </p:sp>
      <p:sp>
        <p:nvSpPr>
          <p:cNvPr id="409" name="Shape 40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•</a:t>
            </a:r>
            <a:r>
              <a:rPr lang="en-US"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This Swiss psychologist created a theory that cognition is developed through distinct stages from birth through the end of adolescence.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5 – 10 </a:t>
            </a:r>
          </a:p>
        </p:txBody>
      </p:sp>
      <p:sp>
        <p:nvSpPr>
          <p:cNvPr id="416" name="Shape 416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•</a:t>
            </a:r>
            <a:r>
              <a:rPr lang="en-US"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Who is Jean Piaget?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7" name="Shape 4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5 - 20</a:t>
            </a:r>
          </a:p>
        </p:txBody>
      </p:sp>
      <p:sp>
        <p:nvSpPr>
          <p:cNvPr id="424" name="Shape 42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5 – 20 </a:t>
            </a:r>
          </a:p>
        </p:txBody>
      </p:sp>
      <p:sp>
        <p:nvSpPr>
          <p:cNvPr id="431" name="Shape 431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32" name="Shape 4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5 - 30</a:t>
            </a:r>
          </a:p>
        </p:txBody>
      </p:sp>
      <p:sp>
        <p:nvSpPr>
          <p:cNvPr id="439" name="Shape 43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5 – 30 </a:t>
            </a:r>
          </a:p>
        </p:txBody>
      </p:sp>
      <p:sp>
        <p:nvSpPr>
          <p:cNvPr id="446" name="Shape 446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7" name="Shape 4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5 - 40</a:t>
            </a:r>
          </a:p>
        </p:txBody>
      </p:sp>
      <p:sp>
        <p:nvSpPr>
          <p:cNvPr id="454" name="Shape 45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1 - 20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</a:rPr>
              <a:t>This stage finds students able to focus on more than one feature of problem at a time.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5 – 40 </a:t>
            </a:r>
          </a:p>
        </p:txBody>
      </p:sp>
      <p:sp>
        <p:nvSpPr>
          <p:cNvPr id="461" name="Shape 461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62" name="Shape 4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5 - 50</a:t>
            </a:r>
          </a:p>
        </p:txBody>
      </p:sp>
      <p:sp>
        <p:nvSpPr>
          <p:cNvPr id="469" name="Shape 46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5 – 50 </a:t>
            </a:r>
          </a:p>
        </p:txBody>
      </p:sp>
      <p:sp>
        <p:nvSpPr>
          <p:cNvPr id="476" name="Shape 476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77" name="Shape 4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1 – 20 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</a:rPr>
              <a:t>What is the Concrete Operational Stage?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</a:rPr>
              <a:t>(Stage 3)</a:t>
            </a: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1 - 30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</a:rPr>
              <a:t>Metacognition is strongly in place in this stage.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Answer 1 – 30 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What is the Formal Operational Stage?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(Stage 4)</a:t>
            </a:r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9600" y="6138862"/>
            <a:ext cx="723900" cy="719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 1 - 40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Theme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BFBFB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BFBFB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